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2" r:id="rId3"/>
    <p:sldId id="275" r:id="rId4"/>
    <p:sldId id="281" r:id="rId5"/>
    <p:sldId id="257" r:id="rId6"/>
    <p:sldId id="277" r:id="rId7"/>
    <p:sldId id="278" r:id="rId8"/>
    <p:sldId id="279" r:id="rId9"/>
    <p:sldId id="280" r:id="rId10"/>
    <p:sldId id="258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C1961D7-DDC5-4F55-BDD7-84038A79B8C2}">
          <p14:sldIdLst>
            <p14:sldId id="256"/>
            <p14:sldId id="282"/>
            <p14:sldId id="275"/>
            <p14:sldId id="281"/>
            <p14:sldId id="257"/>
            <p14:sldId id="277"/>
            <p14:sldId id="278"/>
            <p14:sldId id="279"/>
            <p14:sldId id="280"/>
          </p14:sldIdLst>
        </p14:section>
        <p14:section name="Раздел без заголовка" id="{23A21ED6-2CC5-4704-A028-FEF269DF87DD}">
          <p14:sldIdLst>
            <p14:sldId id="258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1" autoAdjust="0"/>
  </p:normalViewPr>
  <p:slideViewPr>
    <p:cSldViewPr>
      <p:cViewPr varScale="1">
        <p:scale>
          <a:sx n="87" d="100"/>
          <a:sy n="87" d="100"/>
        </p:scale>
        <p:origin x="22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4309D-459F-4A68-A8BF-DBA91C78935C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0736-2153-4B2E-A661-ECDAA2F1B5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Их открытие предусмотрено федеральным проектом «Современная школа», входящим в национальный проект «Образование»</a:t>
            </a:r>
          </a:p>
          <a:p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 позволяет существенно обновить материально-техническую базу сельских школ, повысить квалификацию педагогов, внедрить новые проектные подходы в образовании.</a:t>
            </a:r>
          </a:p>
          <a:p>
            <a:r>
              <a:rPr lang="ru-RU" dirty="0"/>
              <a:t>Реализация проекта рассчитана на 5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0736-2153-4B2E-A661-ECDAA2F1B5C4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8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3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2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8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7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03663"/>
            <a:ext cx="8229600" cy="21526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6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5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7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89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0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4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7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3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" contrast="10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94DDA32-D769-4BEB-B9E2-F89F148687F4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C45610F-8F61-441C-AB3C-B57B9AA63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2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0E9C41B-B20F-43D9-836B-1AB2504A8BBE}"/>
              </a:ext>
            </a:extLst>
          </p:cNvPr>
          <p:cNvSpPr/>
          <p:nvPr/>
        </p:nvSpPr>
        <p:spPr>
          <a:xfrm rot="5400000">
            <a:off x="2907621" y="-2915896"/>
            <a:ext cx="2348877" cy="818068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obrazovanie_logo_goriz_prav.png"/>
          <p:cNvPicPr>
            <a:picLocks noChangeAspect="1"/>
          </p:cNvPicPr>
          <p:nvPr/>
        </p:nvPicPr>
        <p:blipFill rotWithShape="1">
          <a:blip r:embed="rId2" cstate="print"/>
          <a:srcRect l="5722" t="8873" r="15775" b="13222"/>
          <a:stretch/>
        </p:blipFill>
        <p:spPr>
          <a:xfrm>
            <a:off x="179512" y="44624"/>
            <a:ext cx="8940246" cy="252901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36912"/>
            <a:ext cx="6192688" cy="3024336"/>
          </a:xfrm>
        </p:spPr>
        <p:txBody>
          <a:bodyPr>
            <a:noAutofit/>
          </a:bodyPr>
          <a:lstStyle/>
          <a:p>
            <a:pPr algn="l"/>
            <a:endParaRPr lang="ru-RU" sz="2800" b="1" dirty="0">
              <a:solidFill>
                <a:srgbClr val="002060"/>
              </a:solidFill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«Современная школа»</a:t>
            </a:r>
          </a:p>
          <a:p>
            <a:pPr algn="l"/>
            <a:endParaRPr lang="ru-RU" sz="2800" b="1" dirty="0">
              <a:solidFill>
                <a:srgbClr val="002060"/>
              </a:solidFill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«Успех каждого ребенка»</a:t>
            </a:r>
          </a:p>
          <a:p>
            <a:pPr algn="l"/>
            <a:endParaRPr lang="ru-RU" sz="2800" b="1" dirty="0">
              <a:solidFill>
                <a:srgbClr val="002060"/>
              </a:solidFill>
            </a:endParaRPr>
          </a:p>
          <a:p>
            <a:pPr algn="l"/>
            <a:r>
              <a:rPr lang="ru-RU" sz="2800" b="1" dirty="0">
                <a:solidFill>
                  <a:srgbClr val="002060"/>
                </a:solidFill>
              </a:rPr>
              <a:t>«Цифровая образовательная среда»</a:t>
            </a:r>
          </a:p>
          <a:p>
            <a:pPr algn="l"/>
            <a:endParaRPr lang="ru-RU" sz="2800" b="1" dirty="0">
              <a:solidFill>
                <a:srgbClr val="002060"/>
              </a:solidFill>
            </a:endParaRPr>
          </a:p>
          <a:p>
            <a:endParaRPr lang="ru-RU" sz="2800" b="1" dirty="0"/>
          </a:p>
        </p:txBody>
      </p:sp>
      <p:pic>
        <p:nvPicPr>
          <p:cNvPr id="13" name="Рисунок 12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023063"/>
            <a:ext cx="1104361" cy="828271"/>
          </a:xfrm>
          <a:prstGeom prst="rect">
            <a:avLst/>
          </a:prstGeom>
        </p:spPr>
      </p:pic>
      <p:pic>
        <p:nvPicPr>
          <p:cNvPr id="16" name="Рисунок 15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5023987"/>
            <a:ext cx="957933" cy="853285"/>
          </a:xfrm>
          <a:prstGeom prst="rect">
            <a:avLst/>
          </a:prstGeom>
        </p:spPr>
      </p:pic>
      <p:pic>
        <p:nvPicPr>
          <p:cNvPr id="17" name="Рисунок 16" descr="нацпрое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3787" y="4067822"/>
            <a:ext cx="885925" cy="80133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ABFD3D-4038-491E-9304-1858DB8CDAED}"/>
              </a:ext>
            </a:extLst>
          </p:cNvPr>
          <p:cNvSpPr/>
          <p:nvPr/>
        </p:nvSpPr>
        <p:spPr>
          <a:xfrm>
            <a:off x="971600" y="2060848"/>
            <a:ext cx="5333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+mj-lt"/>
              </a:rPr>
              <a:t>Федеральные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12756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Технические характеристики </a:t>
            </a:r>
            <a:r>
              <a:rPr lang="ru-RU" dirty="0" err="1"/>
              <a:t>мультидатчика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 - Скорость снятия показаний: 20 000/сек</a:t>
            </a:r>
          </a:p>
          <a:p>
            <a:r>
              <a:rPr lang="ru-RU" sz="2400" dirty="0"/>
              <a:t> - Разрешение измерений: 12-бит</a:t>
            </a:r>
          </a:p>
          <a:p>
            <a:r>
              <a:rPr lang="ru-RU" sz="2400" dirty="0"/>
              <a:t> - Размер памяти: 1 000 000 замеров, 2Мб</a:t>
            </a:r>
          </a:p>
          <a:p>
            <a:r>
              <a:rPr lang="ru-RU" sz="2400" dirty="0"/>
              <a:t> - Аккумулятор: </a:t>
            </a:r>
            <a:r>
              <a:rPr lang="ru-RU" sz="2400" dirty="0" err="1"/>
              <a:t>LiPO</a:t>
            </a:r>
            <a:r>
              <a:rPr lang="ru-RU" sz="2400" dirty="0"/>
              <a:t> 3.6V (зарядка через </a:t>
            </a:r>
            <a:r>
              <a:rPr lang="ru-RU" sz="2400" dirty="0" err="1"/>
              <a:t>Mini</a:t>
            </a:r>
            <a:r>
              <a:rPr lang="ru-RU" sz="2400" dirty="0"/>
              <a:t> USB)</a:t>
            </a:r>
          </a:p>
          <a:p>
            <a:r>
              <a:rPr lang="ru-RU" sz="2400" dirty="0"/>
              <a:t> - Время работы аккумулятора: </a:t>
            </a:r>
            <a:r>
              <a:rPr lang="en-US" sz="2400" dirty="0"/>
              <a:t>800mAh &gt; 150 </a:t>
            </a:r>
            <a:r>
              <a:rPr lang="ru-RU" sz="2400" dirty="0"/>
              <a:t>ч</a:t>
            </a:r>
          </a:p>
          <a:p>
            <a:r>
              <a:rPr lang="ru-RU" sz="2400" dirty="0"/>
              <a:t> - Соединение с компьютером: </a:t>
            </a:r>
            <a:r>
              <a:rPr lang="en-US" sz="2400" dirty="0"/>
              <a:t>USB 2.0</a:t>
            </a:r>
            <a:endParaRPr lang="ru-RU" sz="2400" dirty="0"/>
          </a:p>
          <a:p>
            <a:r>
              <a:rPr lang="ru-RU" sz="2400" dirty="0"/>
              <a:t> - Беспроводное соединение: </a:t>
            </a:r>
            <a:r>
              <a:rPr lang="en-US" sz="2400" dirty="0"/>
              <a:t>Bluetooth V4.2</a:t>
            </a:r>
            <a:endParaRPr lang="ru-RU" sz="2400" dirty="0"/>
          </a:p>
          <a:p>
            <a:r>
              <a:rPr lang="ru-RU" sz="2400" dirty="0"/>
              <a:t> - Удаленный сбор данных: Да</a:t>
            </a:r>
          </a:p>
          <a:p>
            <a:r>
              <a:rPr lang="ru-RU" sz="2400" dirty="0"/>
              <a:t> - Размеры корпуса: </a:t>
            </a:r>
            <a:r>
              <a:rPr lang="en-US" sz="2400" dirty="0"/>
              <a:t>89x63x27</a:t>
            </a:r>
            <a:r>
              <a:rPr lang="ru-RU" sz="2400" dirty="0"/>
              <a:t> мм</a:t>
            </a:r>
          </a:p>
          <a:p>
            <a:r>
              <a:rPr lang="ru-RU" sz="2400" dirty="0"/>
              <a:t> - Температурный диапазон: -20 до 60С</a:t>
            </a:r>
          </a:p>
        </p:txBody>
      </p:sp>
    </p:spTree>
    <p:extLst>
      <p:ext uri="{BB962C8B-B14F-4D97-AF65-F5344CB8AC3E}">
        <p14:creationId xmlns:p14="http://schemas.microsoft.com/office/powerpoint/2010/main" val="141759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15283" y="2276872"/>
            <a:ext cx="4765229" cy="302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Внешние датчики </a:t>
            </a:r>
            <a:br>
              <a:rPr lang="ru-RU" dirty="0"/>
            </a:br>
            <a:r>
              <a:rPr lang="ru-RU" dirty="0"/>
              <a:t>ЦЛ «Архимед»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989040"/>
          </a:xfrm>
        </p:spPr>
        <p:txBody>
          <a:bodyPr/>
          <a:lstStyle/>
          <a:p>
            <a:r>
              <a:rPr lang="ru-RU" sz="2400" dirty="0"/>
              <a:t>Датчик давления</a:t>
            </a:r>
          </a:p>
          <a:p>
            <a:r>
              <a:rPr lang="ru-RU" sz="2400" dirty="0"/>
              <a:t>Датчик влажности почвы</a:t>
            </a:r>
          </a:p>
          <a:p>
            <a:r>
              <a:rPr lang="ru-RU" sz="2400" dirty="0"/>
              <a:t>Датчик кислорода</a:t>
            </a:r>
          </a:p>
          <a:p>
            <a:r>
              <a:rPr lang="ru-RU" sz="2400" dirty="0"/>
              <a:t>Датчик силы</a:t>
            </a:r>
          </a:p>
          <a:p>
            <a:r>
              <a:rPr lang="ru-RU" sz="2400" dirty="0"/>
              <a:t>Датчик ЭКГ</a:t>
            </a:r>
          </a:p>
          <a:p>
            <a:r>
              <a:rPr lang="ru-RU" sz="2400" dirty="0" err="1"/>
              <a:t>Фотоворота</a:t>
            </a:r>
            <a:endParaRPr lang="ru-RU" sz="2400" dirty="0"/>
          </a:p>
          <a:p>
            <a:r>
              <a:rPr lang="ru-RU" sz="2400" dirty="0" err="1"/>
              <a:t>Ион-селективные</a:t>
            </a:r>
            <a:r>
              <a:rPr lang="ru-RU" sz="2400" dirty="0"/>
              <a:t> электроды</a:t>
            </a:r>
          </a:p>
          <a:p>
            <a:r>
              <a:rPr lang="ru-RU" sz="2400" dirty="0"/>
              <a:t>Температурный зонд</a:t>
            </a:r>
          </a:p>
        </p:txBody>
      </p:sp>
    </p:spTree>
    <p:extLst>
      <p:ext uri="{BB962C8B-B14F-4D97-AF65-F5344CB8AC3E}">
        <p14:creationId xmlns:p14="http://schemas.microsoft.com/office/powerpoint/2010/main" val="6067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преимущества: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024" y="1268760"/>
            <a:ext cx="882047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Собственное производство полного цикла. </a:t>
            </a:r>
            <a:r>
              <a:rPr lang="en-US" sz="2400" dirty="0"/>
              <a:t>Made in Russia 100%</a:t>
            </a:r>
            <a:endParaRPr lang="ru-RU" sz="2400" dirty="0"/>
          </a:p>
          <a:p>
            <a:r>
              <a:rPr lang="ru-RU" sz="2400" dirty="0"/>
              <a:t>Новое технологическое оборудование. </a:t>
            </a:r>
            <a:br>
              <a:rPr lang="ru-RU" sz="2400" dirty="0"/>
            </a:br>
            <a:r>
              <a:rPr lang="ru-RU" sz="2400" dirty="0"/>
              <a:t>Мощность до 300 </a:t>
            </a:r>
            <a:r>
              <a:rPr lang="ru-RU" sz="2400" dirty="0" err="1"/>
              <a:t>лаб</a:t>
            </a:r>
            <a:r>
              <a:rPr lang="ru-RU" sz="2400" dirty="0"/>
              <a:t>/месяц</a:t>
            </a:r>
          </a:p>
          <a:p>
            <a:r>
              <a:rPr lang="ru-RU" sz="2400" dirty="0"/>
              <a:t>Гарантия качества. Постоянный контроль.</a:t>
            </a:r>
          </a:p>
          <a:p>
            <a:r>
              <a:rPr lang="ru-RU" sz="2400" dirty="0"/>
              <a:t>Собственные методические материалы основанные </a:t>
            </a:r>
            <a:br>
              <a:rPr lang="ru-RU" sz="2400" dirty="0"/>
            </a:br>
            <a:r>
              <a:rPr lang="ru-RU" sz="2400" dirty="0"/>
              <a:t>на реальных образовательных процессах.</a:t>
            </a:r>
          </a:p>
          <a:p>
            <a:r>
              <a:rPr lang="ru-RU" sz="2400" dirty="0"/>
              <a:t>Техническая и методическая</a:t>
            </a:r>
            <a:br>
              <a:rPr lang="ru-RU" sz="2400" dirty="0"/>
            </a:br>
            <a:r>
              <a:rPr lang="ru-RU" sz="2400" dirty="0"/>
              <a:t> поддержка.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66" y="3861048"/>
            <a:ext cx="44263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2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8E3AA-0F21-421B-B738-87C6DA3D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97C859-C7CF-4469-921B-3F6585AF2862}"/>
              </a:ext>
            </a:extLst>
          </p:cNvPr>
          <p:cNvSpPr txBox="1">
            <a:spLocks/>
          </p:cNvSpPr>
          <p:nvPr/>
        </p:nvSpPr>
        <p:spPr>
          <a:xfrm>
            <a:off x="1763688" y="1772816"/>
            <a:ext cx="6192688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002060"/>
                </a:solidFill>
              </a:rPr>
              <a:t>«Современная школа»</a:t>
            </a:r>
          </a:p>
          <a:p>
            <a:endParaRPr lang="ru-RU" sz="2800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002060"/>
                </a:solidFill>
              </a:rPr>
              <a:t>«Успех каждого ребенка»</a:t>
            </a:r>
          </a:p>
          <a:p>
            <a:endParaRPr lang="ru-RU" sz="2800" b="1">
              <a:solidFill>
                <a:srgbClr val="002060"/>
              </a:solidFill>
            </a:endParaRPr>
          </a:p>
          <a:p>
            <a:r>
              <a:rPr lang="ru-RU" sz="2800" b="1">
                <a:solidFill>
                  <a:srgbClr val="002060"/>
                </a:solidFill>
              </a:rPr>
              <a:t>«Цифровая образовательная среда»</a:t>
            </a:r>
          </a:p>
          <a:p>
            <a:endParaRPr lang="ru-RU" sz="2800" b="1">
              <a:solidFill>
                <a:srgbClr val="002060"/>
              </a:solidFill>
            </a:endParaRPr>
          </a:p>
          <a:p>
            <a:endParaRPr lang="ru-RU" sz="2800" b="1" dirty="0"/>
          </a:p>
        </p:txBody>
      </p:sp>
      <p:pic>
        <p:nvPicPr>
          <p:cNvPr id="4" name="Рисунок 3" descr="unnamed.jpg">
            <a:extLst>
              <a:ext uri="{FF2B5EF4-FFF2-40B4-BE49-F238E27FC236}">
                <a16:creationId xmlns:a16="http://schemas.microsoft.com/office/drawing/2014/main" id="{8B387614-0849-42E6-BA09-A48509E22B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58967"/>
            <a:ext cx="1104361" cy="828271"/>
          </a:xfrm>
          <a:prstGeom prst="rect">
            <a:avLst/>
          </a:prstGeom>
        </p:spPr>
      </p:pic>
      <p:pic>
        <p:nvPicPr>
          <p:cNvPr id="5" name="Рисунок 4" descr="Без названия.jpg">
            <a:extLst>
              <a:ext uri="{FF2B5EF4-FFF2-40B4-BE49-F238E27FC236}">
                <a16:creationId xmlns:a16="http://schemas.microsoft.com/office/drawing/2014/main" id="{6A9BBCAB-08E2-461F-885F-C9CE36D7B4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159891"/>
            <a:ext cx="957933" cy="853285"/>
          </a:xfrm>
          <a:prstGeom prst="rect">
            <a:avLst/>
          </a:prstGeom>
        </p:spPr>
      </p:pic>
      <p:pic>
        <p:nvPicPr>
          <p:cNvPr id="6" name="Рисунок 5" descr="нацпроект.png">
            <a:extLst>
              <a:ext uri="{FF2B5EF4-FFF2-40B4-BE49-F238E27FC236}">
                <a16:creationId xmlns:a16="http://schemas.microsoft.com/office/drawing/2014/main" id="{200E80F0-0877-4A9F-9A90-263A93F911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747" y="3203726"/>
            <a:ext cx="885925" cy="801338"/>
          </a:xfrm>
          <a:prstGeom prst="rect">
            <a:avLst/>
          </a:prstGeom>
        </p:spPr>
      </p:pic>
      <p:pic>
        <p:nvPicPr>
          <p:cNvPr id="1026" name="Picture 2" descr="Квантолаб — МАУДО &quot;Центр дополнительного образования&quot;">
            <a:extLst>
              <a:ext uri="{FF2B5EF4-FFF2-40B4-BE49-F238E27FC236}">
                <a16:creationId xmlns:a16="http://schemas.microsoft.com/office/drawing/2014/main" id="{8B755A9B-D3EF-4D9B-B3F0-35D2ECD5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7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3661867"/>
          </a:xfrm>
        </p:spPr>
        <p:txBody>
          <a:bodyPr/>
          <a:lstStyle/>
          <a:p>
            <a:r>
              <a:rPr lang="ru-RU" sz="2400" dirty="0"/>
              <a:t>Центры «Точка роста» — специальные образовательные центры, создаваемые на базе школ в селах и малых городах. 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dirty="0"/>
              <a:t>Направление работы - подготовка детей по цифровому, </a:t>
            </a:r>
            <a:r>
              <a:rPr lang="ru-RU" sz="2400" dirty="0" err="1"/>
              <a:t>естественно-научному</a:t>
            </a:r>
            <a:r>
              <a:rPr lang="ru-RU" sz="2400" dirty="0"/>
              <a:t>, техническому и гуманитарному профилям. </a:t>
            </a:r>
          </a:p>
        </p:txBody>
      </p:sp>
      <p:pic>
        <p:nvPicPr>
          <p:cNvPr id="4" name="Рисунок 3" descr="2QAKVg_xF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320480" cy="10869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Цифровая лаборатория Архимед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716016" cy="4525963"/>
          </a:xfrm>
        </p:spPr>
        <p:txBody>
          <a:bodyPr/>
          <a:lstStyle/>
          <a:p>
            <a:r>
              <a:rPr lang="ru-RU" sz="2400" dirty="0" err="1"/>
              <a:t>Мультидатчик</a:t>
            </a:r>
            <a:endParaRPr lang="ru-RU" sz="2400" dirty="0"/>
          </a:p>
          <a:p>
            <a:r>
              <a:rPr lang="ru-RU" sz="2400" dirty="0"/>
              <a:t>Дополнительно внешние датчики</a:t>
            </a:r>
          </a:p>
          <a:p>
            <a:r>
              <a:rPr lang="ru-RU" sz="2400" dirty="0"/>
              <a:t>Программное обеспечение</a:t>
            </a:r>
          </a:p>
          <a:p>
            <a:r>
              <a:rPr lang="ru-RU" sz="2400" dirty="0"/>
              <a:t>Методические материалы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6360" r="15943" b="12765"/>
          <a:stretch>
            <a:fillRect/>
          </a:stretch>
        </p:blipFill>
        <p:spPr>
          <a:xfrm>
            <a:off x="611560" y="1810714"/>
            <a:ext cx="3312368" cy="2266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t="15167" r="15982" b="21636"/>
          <a:stretch>
            <a:fillRect/>
          </a:stretch>
        </p:blipFill>
        <p:spPr>
          <a:xfrm>
            <a:off x="827584" y="4365104"/>
            <a:ext cx="3096344" cy="16469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21099" r="17805" b="20362"/>
          <a:stretch>
            <a:fillRect/>
          </a:stretch>
        </p:blipFill>
        <p:spPr>
          <a:xfrm>
            <a:off x="4499992" y="4509120"/>
            <a:ext cx="3096344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Цифровая лаборатория по Биологии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3" t="6360" r="15943" b="12765"/>
          <a:stretch>
            <a:fillRect/>
          </a:stretch>
        </p:blipFill>
        <p:spPr>
          <a:xfrm>
            <a:off x="35496" y="1556792"/>
            <a:ext cx="4348175" cy="297506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45632" y="16288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Встроенные датчики – 6</a:t>
            </a:r>
          </a:p>
          <a:p>
            <a:r>
              <a:rPr lang="ru-RU" sz="2400" dirty="0"/>
              <a:t>Температура окружающей среды,</a:t>
            </a:r>
          </a:p>
          <a:p>
            <a:r>
              <a:rPr lang="ru-RU" sz="2400" dirty="0"/>
              <a:t>Температура исследуемой среды, </a:t>
            </a:r>
          </a:p>
          <a:p>
            <a:r>
              <a:rPr lang="ru-RU" sz="2400" dirty="0"/>
              <a:t>Электропроводимость,</a:t>
            </a:r>
          </a:p>
          <a:p>
            <a:r>
              <a:rPr lang="ru-RU" sz="2400" dirty="0"/>
              <a:t>Датчик </a:t>
            </a:r>
            <a:r>
              <a:rPr lang="ru-RU" sz="2400" dirty="0" err="1"/>
              <a:t>pH</a:t>
            </a:r>
            <a:r>
              <a:rPr lang="ru-RU" sz="2400" dirty="0"/>
              <a:t>,</a:t>
            </a:r>
          </a:p>
          <a:p>
            <a:r>
              <a:rPr lang="ru-RU" sz="2400" dirty="0"/>
              <a:t>Освещенность,</a:t>
            </a:r>
          </a:p>
          <a:p>
            <a:r>
              <a:rPr lang="ru-RU" sz="2400" dirty="0"/>
              <a:t>Влажность,</a:t>
            </a:r>
          </a:p>
          <a:p>
            <a:pPr>
              <a:buNone/>
            </a:pPr>
            <a:r>
              <a:rPr lang="ru-RU" sz="2400" dirty="0"/>
              <a:t>Порт для внешних датчиков.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498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9095" r="18546" b="16357"/>
          <a:stretch>
            <a:fillRect/>
          </a:stretch>
        </p:blipFill>
        <p:spPr>
          <a:xfrm>
            <a:off x="35496" y="1628800"/>
            <a:ext cx="4032448" cy="27363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Цифровая лаборатория по Физике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4716016" cy="452596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Встроенные датчики – 7</a:t>
            </a:r>
          </a:p>
          <a:p>
            <a:r>
              <a:rPr lang="ru-RU" sz="2400" dirty="0"/>
              <a:t>Температура окружающей среды,</a:t>
            </a:r>
          </a:p>
          <a:p>
            <a:r>
              <a:rPr lang="ru-RU" sz="2400" dirty="0"/>
              <a:t>Температура исследуемой среды,</a:t>
            </a:r>
          </a:p>
          <a:p>
            <a:r>
              <a:rPr lang="ru-RU" sz="2400" dirty="0"/>
              <a:t>Давление, </a:t>
            </a:r>
          </a:p>
          <a:p>
            <a:r>
              <a:rPr lang="ru-RU" sz="2400" dirty="0"/>
              <a:t>Сила тока,</a:t>
            </a:r>
          </a:p>
          <a:p>
            <a:r>
              <a:rPr lang="ru-RU" sz="2400" dirty="0"/>
              <a:t>Напряжение,</a:t>
            </a:r>
          </a:p>
          <a:p>
            <a:r>
              <a:rPr lang="ru-RU" sz="2400" dirty="0"/>
              <a:t>Магнитное поле,</a:t>
            </a:r>
          </a:p>
          <a:p>
            <a:r>
              <a:rPr lang="ru-RU" sz="2400" dirty="0"/>
              <a:t>Акселерометр,</a:t>
            </a:r>
          </a:p>
          <a:p>
            <a:pPr>
              <a:buNone/>
            </a:pPr>
            <a:r>
              <a:rPr lang="ru-RU" sz="2400" dirty="0"/>
              <a:t>Порт для внешних датчиков.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498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Цифровая лаборатория по Химии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Встроенные датчики – 6</a:t>
            </a:r>
          </a:p>
          <a:p>
            <a:r>
              <a:rPr lang="ru-RU" sz="2400" dirty="0"/>
              <a:t>Температура окружающей среды, </a:t>
            </a:r>
          </a:p>
          <a:p>
            <a:r>
              <a:rPr lang="ru-RU" sz="2400" dirty="0"/>
              <a:t>Температура исследуемой среды, </a:t>
            </a:r>
          </a:p>
          <a:p>
            <a:r>
              <a:rPr lang="ru-RU" sz="2400" dirty="0"/>
              <a:t>Термопара,</a:t>
            </a:r>
          </a:p>
          <a:p>
            <a:r>
              <a:rPr lang="ru-RU" sz="2400" dirty="0"/>
              <a:t>Электропроводимость, </a:t>
            </a:r>
          </a:p>
          <a:p>
            <a:r>
              <a:rPr lang="ru-RU" sz="2400" dirty="0"/>
              <a:t>Датчик </a:t>
            </a:r>
            <a:r>
              <a:rPr lang="ru-RU" sz="2400" dirty="0" err="1"/>
              <a:t>pH</a:t>
            </a:r>
            <a:r>
              <a:rPr lang="ru-RU" sz="2400" dirty="0"/>
              <a:t>,</a:t>
            </a:r>
          </a:p>
          <a:p>
            <a:r>
              <a:rPr lang="ru-RU" sz="2400" dirty="0"/>
              <a:t>Колориметр,</a:t>
            </a:r>
          </a:p>
          <a:p>
            <a:pPr>
              <a:buNone/>
            </a:pPr>
            <a:r>
              <a:rPr lang="ru-RU" sz="2400" dirty="0"/>
              <a:t>Порт для внешних датчиков.</a:t>
            </a:r>
          </a:p>
          <a:p>
            <a:endParaRPr lang="ru-RU" sz="24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9477" r="19509" b="12771"/>
          <a:stretch>
            <a:fillRect/>
          </a:stretch>
        </p:blipFill>
        <p:spPr>
          <a:xfrm>
            <a:off x="107504" y="1772816"/>
            <a:ext cx="3819305" cy="2808312"/>
          </a:xfrm>
        </p:spPr>
      </p:pic>
    </p:spTree>
    <p:extLst>
      <p:ext uri="{BB962C8B-B14F-4D97-AF65-F5344CB8AC3E}">
        <p14:creationId xmlns:p14="http://schemas.microsoft.com/office/powerpoint/2010/main" val="300498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Цифровая лаборатория по Экологии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67944" y="1412776"/>
            <a:ext cx="4932040" cy="5257800"/>
          </a:xfrm>
        </p:spPr>
        <p:txBody>
          <a:bodyPr/>
          <a:lstStyle/>
          <a:p>
            <a:pPr>
              <a:buNone/>
            </a:pPr>
            <a:r>
              <a:rPr lang="ru-RU" sz="2200" dirty="0"/>
              <a:t>Встроенные датчики – 11</a:t>
            </a:r>
          </a:p>
          <a:p>
            <a:r>
              <a:rPr lang="ru-RU" sz="2200" dirty="0"/>
              <a:t>Температура окружающей среды,</a:t>
            </a:r>
          </a:p>
          <a:p>
            <a:r>
              <a:rPr lang="ru-RU" sz="2200" dirty="0"/>
              <a:t>Температура исследуемой среды</a:t>
            </a:r>
          </a:p>
          <a:p>
            <a:r>
              <a:rPr lang="ru-RU" sz="2200" dirty="0"/>
              <a:t>Датчик </a:t>
            </a:r>
            <a:r>
              <a:rPr lang="ru-RU" sz="2200" dirty="0" err="1"/>
              <a:t>нитрат-ионов</a:t>
            </a:r>
            <a:r>
              <a:rPr lang="ru-RU" sz="2200" dirty="0"/>
              <a:t>, </a:t>
            </a:r>
          </a:p>
          <a:p>
            <a:r>
              <a:rPr lang="ru-RU" sz="2200" dirty="0"/>
              <a:t>Датчик </a:t>
            </a:r>
            <a:r>
              <a:rPr lang="ru-RU" sz="2200" dirty="0" err="1"/>
              <a:t>хлорид-ионов</a:t>
            </a:r>
            <a:r>
              <a:rPr lang="ru-RU" sz="2200" dirty="0"/>
              <a:t>,</a:t>
            </a:r>
          </a:p>
          <a:p>
            <a:r>
              <a:rPr lang="ru-RU" sz="2200" dirty="0"/>
              <a:t>Датчик кислорода,</a:t>
            </a:r>
          </a:p>
          <a:p>
            <a:r>
              <a:rPr lang="ru-RU" sz="2200" dirty="0"/>
              <a:t>Датчик </a:t>
            </a:r>
            <a:r>
              <a:rPr lang="ru-RU" sz="2200" dirty="0" err="1"/>
              <a:t>pH</a:t>
            </a:r>
            <a:r>
              <a:rPr lang="ru-RU" sz="2200" dirty="0"/>
              <a:t>, </a:t>
            </a:r>
          </a:p>
          <a:p>
            <a:r>
              <a:rPr lang="ru-RU" sz="2200" dirty="0"/>
              <a:t>Влажность, </a:t>
            </a:r>
          </a:p>
          <a:p>
            <a:r>
              <a:rPr lang="ru-RU" sz="2200" dirty="0"/>
              <a:t>Освещенность, </a:t>
            </a:r>
          </a:p>
          <a:p>
            <a:r>
              <a:rPr lang="ru-RU" sz="2200" dirty="0"/>
              <a:t>Электропроводимость,</a:t>
            </a:r>
          </a:p>
          <a:p>
            <a:r>
              <a:rPr lang="ru-RU" sz="2200" dirty="0"/>
              <a:t>Колориметр, </a:t>
            </a:r>
          </a:p>
          <a:p>
            <a:r>
              <a:rPr lang="ru-RU" sz="2200" dirty="0" err="1"/>
              <a:t>Турбидиметр</a:t>
            </a:r>
            <a:r>
              <a:rPr lang="ru-RU" sz="2200" dirty="0"/>
              <a:t>, </a:t>
            </a:r>
          </a:p>
          <a:p>
            <a:pPr>
              <a:buNone/>
            </a:pPr>
            <a:r>
              <a:rPr lang="ru-RU" sz="2200" dirty="0"/>
              <a:t>Порт для внешних датчиков.</a:t>
            </a:r>
          </a:p>
          <a:p>
            <a:endParaRPr lang="ru-RU" sz="22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9421" r="19509" b="15835"/>
          <a:stretch>
            <a:fillRect/>
          </a:stretch>
        </p:blipFill>
        <p:spPr>
          <a:xfrm>
            <a:off x="72008" y="1844824"/>
            <a:ext cx="3779912" cy="2668174"/>
          </a:xfrm>
        </p:spPr>
      </p:pic>
    </p:spTree>
    <p:extLst>
      <p:ext uri="{BB962C8B-B14F-4D97-AF65-F5344CB8AC3E}">
        <p14:creationId xmlns:p14="http://schemas.microsoft.com/office/powerpoint/2010/main" val="300498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Цифровая лаборатория по Физиологии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536504" cy="452596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Встроенные датчики – 7</a:t>
            </a:r>
          </a:p>
          <a:p>
            <a:r>
              <a:rPr lang="ru-RU" sz="2400" dirty="0"/>
              <a:t>Артериальное давление, </a:t>
            </a:r>
          </a:p>
          <a:p>
            <a:r>
              <a:rPr lang="ru-RU" sz="2400" dirty="0"/>
              <a:t>Пульс,</a:t>
            </a:r>
          </a:p>
          <a:p>
            <a:r>
              <a:rPr lang="ru-RU" sz="2400" dirty="0"/>
              <a:t>Температура тела, </a:t>
            </a:r>
          </a:p>
          <a:p>
            <a:r>
              <a:rPr lang="ru-RU" sz="2400" dirty="0"/>
              <a:t>Датчик </a:t>
            </a:r>
            <a:r>
              <a:rPr lang="ru-RU" sz="2400" dirty="0" err="1"/>
              <a:t>pH</a:t>
            </a:r>
            <a:r>
              <a:rPr lang="ru-RU" sz="2400" dirty="0"/>
              <a:t>, </a:t>
            </a:r>
          </a:p>
          <a:p>
            <a:r>
              <a:rPr lang="ru-RU" sz="2400" dirty="0"/>
              <a:t>Освещенность,</a:t>
            </a:r>
          </a:p>
          <a:p>
            <a:r>
              <a:rPr lang="ru-RU" sz="2400" dirty="0"/>
              <a:t> Акселерометр,</a:t>
            </a:r>
          </a:p>
          <a:p>
            <a:r>
              <a:rPr lang="ru-RU" sz="2400" dirty="0"/>
              <a:t> Частота дыхания,</a:t>
            </a:r>
          </a:p>
          <a:p>
            <a:pPr>
              <a:buNone/>
            </a:pPr>
            <a:r>
              <a:rPr lang="ru-RU" sz="2400" dirty="0"/>
              <a:t>Порт для внешних датчиков.</a:t>
            </a:r>
          </a:p>
          <a:p>
            <a:endParaRPr lang="ru-RU" sz="2400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9" t="6367" r="17726" b="12771"/>
          <a:stretch>
            <a:fillRect/>
          </a:stretch>
        </p:blipFill>
        <p:spPr>
          <a:xfrm>
            <a:off x="179512" y="1700808"/>
            <a:ext cx="3744416" cy="2781566"/>
          </a:xfrm>
        </p:spPr>
      </p:pic>
    </p:spTree>
    <p:extLst>
      <p:ext uri="{BB962C8B-B14F-4D97-AF65-F5344CB8AC3E}">
        <p14:creationId xmlns:p14="http://schemas.microsoft.com/office/powerpoint/2010/main" val="3004984584"/>
      </p:ext>
    </p:extLst>
  </p:cSld>
  <p:clrMapOvr>
    <a:masterClrMapping/>
  </p:clrMapOvr>
</p:sld>
</file>

<file path=ppt/theme/theme1.xml><?xml version="1.0" encoding="utf-8"?>
<a:theme xmlns:a="http://schemas.openxmlformats.org/drawingml/2006/main" name="ren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ne" id="{9084E8A8-5746-4B8E-A3A1-D70B869454DD}" vid="{57E6C4BC-9BFE-4B8C-86FC-F5D580DE85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449</Words>
  <Application>Microsoft Office PowerPoint</Application>
  <PresentationFormat>Экран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rene</vt:lpstr>
      <vt:lpstr>Презентация PowerPoint</vt:lpstr>
      <vt:lpstr>Презентация PowerPoint</vt:lpstr>
      <vt:lpstr>Презентация PowerPoint</vt:lpstr>
      <vt:lpstr>Цифровая лаборатория Архимед</vt:lpstr>
      <vt:lpstr>Цифровая лаборатория по Биологии</vt:lpstr>
      <vt:lpstr>Цифровая лаборатория по Физике</vt:lpstr>
      <vt:lpstr>Цифровая лаборатория по Химии</vt:lpstr>
      <vt:lpstr>Цифровая лаборатория по Экологии</vt:lpstr>
      <vt:lpstr>Цифровая лаборатория по Физиологии</vt:lpstr>
      <vt:lpstr>Технические характеристики мультидатчика:</vt:lpstr>
      <vt:lpstr>Внешние датчики  ЦЛ «Архимед»</vt:lpstr>
      <vt:lpstr>Наши преимущества: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Сорокин Иван</dc:creator>
  <cp:lastModifiedBy>Соловьева Елена</cp:lastModifiedBy>
  <cp:revision>22</cp:revision>
  <dcterms:created xsi:type="dcterms:W3CDTF">2021-04-22T10:03:43Z</dcterms:created>
  <dcterms:modified xsi:type="dcterms:W3CDTF">2021-05-17T10:38:32Z</dcterms:modified>
</cp:coreProperties>
</file>